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4"/>
    <p:restoredTop sz="94618"/>
  </p:normalViewPr>
  <p:slideViewPr>
    <p:cSldViewPr snapToGrid="0" snapToObjects="1">
      <p:cViewPr varScale="1">
        <p:scale>
          <a:sx n="131" d="100"/>
          <a:sy n="131" d="100"/>
        </p:scale>
        <p:origin x="509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299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the audience. Introduce Shrike Nano and the 3/101 field integration effort. Thank NDIA Michigan Chapter and GVSETS organizers.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the geolocation accuracy data: TLE grows with range, validating baseline capability while showing the need for metadata standardization.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the CALFEX success and the operational friction points: RF/range/firmware/software, and the strong operator confidence despite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all four lessons: systems engineering framing, metadata consistency, training methodology, and network architecture constraints.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case-study framing: Shrike Nano meets requirements, network planning is the precondition, and the broader mission is faster, more lethal, safer TTPs.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arc of the talk: problem, system, architecture, AI pipeline, field test with 3/101, results, lessons, conclusions.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gap: manual FO workflows are slow and disjointed; sUAS are proliferating at the tactical edge but not wired into digital fires.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Shrike Nano as a portable, single-operator targeting aid that runs on existing FO hardware inside TAK.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closed-loop pipeline left to right: aircraft, UAS Tool, Shrike plugin with AiTR and geolocation, COP, operator designation, digital CFF, AFATDS via VMF.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division of labor between UAS Tool (flight/ground control) and Shrike (targeting), and the LIFO queue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aided threat recognition: cueing not sole nomination, and the model fidelity vs cycle time trade-off driven by mobile inference hardware.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CoT-based tracking, data association across frames, and passive single-camera geolocation optimized for area-effect weapons.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operational evaluation: integration with 3rd BCT, 101st Airborne at Fort Campbell, culminating in brigade-level CALFEX with the PDW C100.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78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A0A0C">
                  <a:alpha val="86000"/>
                </a:srgbClr>
              </a:gs>
              <a:gs pos="32000">
                <a:srgbClr val="0A0A0C">
                  <a:alpha val="55000"/>
                </a:srgbClr>
              </a:gs>
              <a:gs pos="58000">
                <a:srgbClr val="0A0A0C">
                  <a:alpha val="8000"/>
                </a:srgbClr>
              </a:gs>
              <a:gs pos="72000">
                <a:srgbClr val="0A0A0C">
                  <a:alpha val="0"/>
                </a:srgbClr>
              </a:gs>
            </a:gsLst>
            <a:lin ang="6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09600" y="3238500"/>
            <a:ext cx="12049125" cy="1257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7075"/>
              </a:lnSpc>
              <a:buNone/>
            </a:pPr>
            <a:r>
              <a:rPr lang="en-US" sz="9600" b="1" kern="0" spc="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</a:t>
            </a:r>
            <a:endParaRPr lang="en-US" sz="9600" dirty="0"/>
          </a:p>
        </p:txBody>
      </p:sp>
      <p:sp>
        <p:nvSpPr>
          <p:cNvPr id="6" name="Text 3"/>
          <p:cNvSpPr/>
          <p:nvPr/>
        </p:nvSpPr>
        <p:spPr>
          <a:xfrm>
            <a:off x="609600" y="4724400"/>
            <a:ext cx="10595610" cy="1295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3333"/>
              </a:lnSpc>
              <a:buNone/>
            </a:pPr>
            <a:r>
              <a:rPr lang="en-US" sz="2550" b="1" dirty="0">
                <a:solidFill>
                  <a:srgbClr val="F3C8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AI-Enabled sUAS Targeting for Digital Fires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609600" y="5704332"/>
            <a:ext cx="1204912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dirty="0">
                <a:solidFill>
                  <a:srgbClr val="E9E9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CW2 Ali Baharanyi</a:t>
            </a:r>
            <a:r>
              <a:rPr lang="en-US" dirty="0">
                <a:solidFill>
                  <a:srgbClr val="E9E9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800" dirty="0">
                <a:solidFill>
                  <a:srgbClr val="E9E9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Army AI2C | Greg Tozzi, Booz Allen Hamilton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09600" y="6104382"/>
            <a:ext cx="1204912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 2026 | Applied Artificial Intelligence | August 11–13, 2026 | Novi, Michigan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09600" y="9058275"/>
            <a:ext cx="594810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D8D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STATEMENT A. Approved for public release; distribution is unlimited.</a:t>
            </a:r>
            <a:endParaRPr lang="en-US" sz="11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8477935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Geolocation Accuracy Results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190750"/>
            <a:ext cx="1877568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location error (TLE) measured during reconnaissance flights with the PDW C100, at increasing range from the target: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09600" y="3238500"/>
            <a:ext cx="5435501" cy="2619375"/>
          </a:xfrm>
          <a:prstGeom prst="roundRect">
            <a:avLst>
              <a:gd name="adj" fmla="val 1455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25492" y="3667125"/>
            <a:ext cx="520371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Range &lt;115 m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25492" y="4114800"/>
            <a:ext cx="5203716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</a:t>
            </a:r>
            <a:endParaRPr lang="en-US" sz="6600" dirty="0"/>
          </a:p>
        </p:txBody>
      </p:sp>
      <p:sp>
        <p:nvSpPr>
          <p:cNvPr id="9" name="Text 7"/>
          <p:cNvSpPr/>
          <p:nvPr/>
        </p:nvSpPr>
        <p:spPr>
          <a:xfrm>
            <a:off x="725492" y="5181600"/>
            <a:ext cx="520371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Location Error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426101" y="3238500"/>
            <a:ext cx="5435650" cy="2619375"/>
          </a:xfrm>
          <a:prstGeom prst="roundRect">
            <a:avLst>
              <a:gd name="adj" fmla="val 1455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541986" y="3667125"/>
            <a:ext cx="520388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Range &lt;350 m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6541986" y="4114800"/>
            <a:ext cx="5203880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</a:t>
            </a:r>
            <a:endParaRPr lang="en-US" sz="6600" dirty="0"/>
          </a:p>
        </p:txBody>
      </p:sp>
      <p:sp>
        <p:nvSpPr>
          <p:cNvPr id="13" name="Text 11"/>
          <p:cNvSpPr/>
          <p:nvPr/>
        </p:nvSpPr>
        <p:spPr>
          <a:xfrm>
            <a:off x="6541986" y="5181600"/>
            <a:ext cx="52038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Location Error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12242750" y="3238500"/>
            <a:ext cx="5435501" cy="2619375"/>
          </a:xfrm>
          <a:prstGeom prst="roundRect">
            <a:avLst>
              <a:gd name="adj" fmla="val 1455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2358643" y="3667125"/>
            <a:ext cx="520371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Range &lt;650 m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12358643" y="4114800"/>
            <a:ext cx="5203716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m</a:t>
            </a:r>
            <a:endParaRPr lang="en-US" sz="6600" dirty="0"/>
          </a:p>
        </p:txBody>
      </p:sp>
      <p:sp>
        <p:nvSpPr>
          <p:cNvPr id="17" name="Text 15"/>
          <p:cNvSpPr/>
          <p:nvPr/>
        </p:nvSpPr>
        <p:spPr>
          <a:xfrm>
            <a:off x="12358643" y="5181600"/>
            <a:ext cx="520371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Location Error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609600" y="6667500"/>
            <a:ext cx="17068800" cy="13335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609600" y="7991475"/>
            <a:ext cx="17068800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609600" y="6667500"/>
            <a:ext cx="17068800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609600" y="6667500"/>
            <a:ext cx="76200" cy="13335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17668875" y="6667500"/>
            <a:ext cx="9525" cy="13335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066800" y="6962775"/>
            <a:ext cx="16733139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validate the baseline capability of the passive geolocation algorithm, while highlighting the need for improved sensor metadata standardization and calibration across aircraft platforms.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5282133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Observations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609600" y="2095500"/>
            <a:ext cx="7800975" cy="3324225"/>
          </a:xfrm>
          <a:prstGeom prst="roundRect">
            <a:avLst>
              <a:gd name="adj" fmla="val 1028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8225" y="2486025"/>
            <a:ext cx="901065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88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WORKED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38226" y="2952750"/>
            <a:ext cx="7239000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CALFEX, Shrike Nano generated target coordinates and transmitted digital fire missions through AFATDS and MFCS.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38225" y="3948112"/>
            <a:ext cx="7239000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2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 reported that generating target grids directly from aerial recon significantly reduced the cognitive workload of manual target development.</a:t>
            </a:r>
            <a:endParaRPr lang="en-US" sz="2025" dirty="0"/>
          </a:p>
        </p:txBody>
      </p:sp>
      <p:sp>
        <p:nvSpPr>
          <p:cNvPr id="9" name="Shape 7"/>
          <p:cNvSpPr/>
          <p:nvPr/>
        </p:nvSpPr>
        <p:spPr>
          <a:xfrm>
            <a:off x="8667750" y="2095500"/>
            <a:ext cx="9010650" cy="3324225"/>
          </a:xfrm>
          <a:prstGeom prst="roundRect">
            <a:avLst>
              <a:gd name="adj" fmla="val 1146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58275" y="2486025"/>
            <a:ext cx="901065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C825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FRICTION POINTS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058275" y="2952750"/>
            <a:ext cx="8437245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2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UAS range limitations, RF interference, aircraft firmware variability, and instability in some TAK software components.</a:t>
            </a:r>
            <a:endParaRPr lang="en-US" sz="2025" dirty="0"/>
          </a:p>
        </p:txBody>
      </p:sp>
      <p:sp>
        <p:nvSpPr>
          <p:cNvPr id="12" name="Text 10"/>
          <p:cNvSpPr/>
          <p:nvPr/>
        </p:nvSpPr>
        <p:spPr>
          <a:xfrm>
            <a:off x="9058275" y="3886200"/>
            <a:ext cx="8437245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2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occasionally required operators to revert to voice communications or adjust procedures but never prevented mission execution.</a:t>
            </a:r>
            <a:endParaRPr lang="en-US" sz="2025" dirty="0"/>
          </a:p>
        </p:txBody>
      </p:sp>
      <p:sp>
        <p:nvSpPr>
          <p:cNvPr id="13" name="Shape 11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4826035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Lessons Learned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609600" y="2000250"/>
            <a:ext cx="8401050" cy="1628775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81075" y="2333625"/>
            <a:ext cx="351681" cy="1000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900" dirty="0"/>
          </a:p>
        </p:txBody>
      </p:sp>
      <p:sp>
        <p:nvSpPr>
          <p:cNvPr id="7" name="Text 5"/>
          <p:cNvSpPr/>
          <p:nvPr/>
        </p:nvSpPr>
        <p:spPr>
          <a:xfrm>
            <a:off x="1485156" y="2333625"/>
            <a:ext cx="78694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Systems engineering vs, software deployment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1485156" y="2650236"/>
            <a:ext cx="736864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Failures anywhere across UAS, TAK, radios, or fires systems can interrupt the targeting workflow.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9277350" y="2000250"/>
            <a:ext cx="8401050" cy="1628775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648825" y="2333625"/>
            <a:ext cx="351681" cy="1000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900" dirty="0"/>
          </a:p>
        </p:txBody>
      </p:sp>
      <p:sp>
        <p:nvSpPr>
          <p:cNvPr id="11" name="Text 9"/>
          <p:cNvSpPr/>
          <p:nvPr/>
        </p:nvSpPr>
        <p:spPr>
          <a:xfrm>
            <a:off x="10152906" y="2333625"/>
            <a:ext cx="78694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Metadata consistency is critical</a:t>
            </a:r>
            <a:endParaRPr lang="en-US" sz="1875" dirty="0"/>
          </a:p>
        </p:txBody>
      </p:sp>
      <p:sp>
        <p:nvSpPr>
          <p:cNvPr id="12" name="Text 10"/>
          <p:cNvSpPr/>
          <p:nvPr/>
        </p:nvSpPr>
        <p:spPr>
          <a:xfrm>
            <a:off x="10152906" y="2650236"/>
            <a:ext cx="736864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KLV formatting and calibration variance across aircraft introduces geolocation inconsistencies.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09600" y="3895725"/>
            <a:ext cx="8401050" cy="1628775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981075" y="4229100"/>
            <a:ext cx="351681" cy="1000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900" dirty="0"/>
          </a:p>
        </p:txBody>
      </p:sp>
      <p:sp>
        <p:nvSpPr>
          <p:cNvPr id="15" name="Text 13"/>
          <p:cNvSpPr/>
          <p:nvPr/>
        </p:nvSpPr>
        <p:spPr>
          <a:xfrm>
            <a:off x="1485156" y="4229100"/>
            <a:ext cx="78694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methodology matters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1485156" y="4545711"/>
            <a:ext cx="736864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Classroom instruction immediately followed by hands-on flight ops built proficiency fastest.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277350" y="3895725"/>
            <a:ext cx="8401050" cy="1628775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648825" y="4229100"/>
            <a:ext cx="351681" cy="1000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900" dirty="0"/>
          </a:p>
        </p:txBody>
      </p:sp>
      <p:sp>
        <p:nvSpPr>
          <p:cNvPr id="19" name="Text 17"/>
          <p:cNvSpPr/>
          <p:nvPr/>
        </p:nvSpPr>
        <p:spPr>
          <a:xfrm>
            <a:off x="10152906" y="4229100"/>
            <a:ext cx="786942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architecture is a key constraint</a:t>
            </a:r>
            <a:endParaRPr lang="en-US" sz="1875" dirty="0"/>
          </a:p>
        </p:txBody>
      </p:sp>
      <p:sp>
        <p:nvSpPr>
          <p:cNvPr id="20" name="Text 18"/>
          <p:cNvSpPr/>
          <p:nvPr/>
        </p:nvSpPr>
        <p:spPr>
          <a:xfrm>
            <a:off x="10152906" y="4545711"/>
            <a:ext cx="736864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Arial" pitchFamily="34" charset="0"/>
                <a:cs typeface="Arial" pitchFamily="34" charset="-120"/>
              </a:rPr>
              <a:t>Digital fires exposes weaknesses in comms architectures. Close coordination with S-6 is of paramount importance.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3520767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190750"/>
            <a:ext cx="17580864" cy="971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7778"/>
              </a:lnSpc>
              <a:buNone/>
            </a:pPr>
            <a:r>
              <a:rPr lang="en-US" sz="232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experience shows Shrike Nano meets operational requirements for target detection, geolocation, and tracking within the constraints of existing indirect fires networks.</a:t>
            </a:r>
            <a:endParaRPr lang="en-US" sz="2325" dirty="0"/>
          </a:p>
        </p:txBody>
      </p:sp>
      <p:sp>
        <p:nvSpPr>
          <p:cNvPr id="6" name="Shape 4"/>
          <p:cNvSpPr/>
          <p:nvPr/>
        </p:nvSpPr>
        <p:spPr>
          <a:xfrm>
            <a:off x="609600" y="4000500"/>
            <a:ext cx="5486400" cy="2038350"/>
          </a:xfrm>
          <a:prstGeom prst="roundRect">
            <a:avLst>
              <a:gd name="adj" fmla="val 186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42975" y="4333875"/>
            <a:ext cx="530161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SUPPORT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42975" y="4733925"/>
            <a:ext cx="4964240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286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AI-enabled digital fires, UAS feeds, and interoperable ATAK standards augment decisions in time-sensitive scenarios.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0" y="4000500"/>
            <a:ext cx="5486400" cy="2038350"/>
          </a:xfrm>
          <a:prstGeom prst="roundRect">
            <a:avLst>
              <a:gd name="adj" fmla="val 186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734175" y="4333875"/>
            <a:ext cx="530161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PLANNING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734175" y="4733925"/>
            <a:ext cx="4964240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286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Robust IP transport is a precondition for success — a shared challenge across systems, not unique to Shrike Nano.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2192000" y="4000500"/>
            <a:ext cx="5486400" cy="2038350"/>
          </a:xfrm>
          <a:prstGeom prst="roundRect">
            <a:avLst>
              <a:gd name="adj" fmla="val 186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2525375" y="4333875"/>
            <a:ext cx="530161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CASE STUDY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525375" y="4733925"/>
            <a:ext cx="4964240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286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AI-enabled TTPs that are faster, more responsive, and more lethal — while prioritizing warfighter survivability.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2151653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000250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262063" y="2085975"/>
            <a:ext cx="298739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&amp; motivation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9448800" y="2000250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0101263" y="2085975"/>
            <a:ext cx="613261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evaluation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609600" y="2733675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262063" y="2819400"/>
            <a:ext cx="41402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 system overview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9448800" y="2733675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0101263" y="2819400"/>
            <a:ext cx="28125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results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609600" y="3467100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262063" y="3552825"/>
            <a:ext cx="483945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fires integration architecture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9448800" y="3467100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0101263" y="3552825"/>
            <a:ext cx="230668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Lessons learned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609600" y="4200525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1262063" y="4286250"/>
            <a:ext cx="400191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AI-enabled targeting pipeline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9448800" y="4200525"/>
            <a:ext cx="50006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10101263" y="4286250"/>
            <a:ext cx="171225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</a:t>
            </a:r>
            <a:endParaRPr lang="en-US" sz="2250" dirty="0"/>
          </a:p>
        </p:txBody>
      </p:sp>
      <p:sp>
        <p:nvSpPr>
          <p:cNvPr id="21" name="Shape 19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5139705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Targeting Gap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152650"/>
            <a:ext cx="8212144" cy="1228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Traditional forward observer processes rely on manual target identification, voice communications, and disjointed systems,  increasing cognitive load and delaying fire missions.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609600" y="3676650"/>
            <a:ext cx="8010525" cy="1352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proliferation of small unmanned aircraft systems (sUAS) at the tactical edge, creates a need to integrate aerial sensing directly into digital fires networks.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934450" y="2095500"/>
            <a:ext cx="8743950" cy="2933700"/>
          </a:xfrm>
          <a:prstGeom prst="roundRect">
            <a:avLst>
              <a:gd name="adj" fmla="val 129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  <a:effectLst>
            <a:outerShdw blurRad="285750" dist="1143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401175" y="2524125"/>
            <a:ext cx="85915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 CLOSES IT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401175" y="2962275"/>
            <a:ext cx="8044815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2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Enables forward observers to detect, geolocate, and engage targets using sUAS video integrated within the Android Tactical Assault Kit (TAK) ecosystem, connected to AFATDS.</a:t>
            </a:r>
            <a:endParaRPr lang="en-US" sz="2025" dirty="0"/>
          </a:p>
        </p:txBody>
      </p:sp>
      <p:sp>
        <p:nvSpPr>
          <p:cNvPr id="10" name="Text 8"/>
          <p:cNvSpPr/>
          <p:nvPr/>
        </p:nvSpPr>
        <p:spPr>
          <a:xfrm>
            <a:off x="9401175" y="4333875"/>
            <a:ext cx="85915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Supports "Find, Fix, Finish" across the targeting cycle.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4859923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Overview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000250"/>
            <a:ext cx="17580864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353"/>
              </a:lnSpc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 is a body-worn, rapidly deployable targeting aid for forward observers and drone operators. Shrike Nano enables single-operator, sUAS-enabled digital fires workflows on a tactical smartphone.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609600" y="3429000"/>
            <a:ext cx="4067175" cy="179070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09600" y="5210175"/>
            <a:ext cx="4067175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609600" y="3429000"/>
            <a:ext cx="4067175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609600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667250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85825" y="3848100"/>
            <a:ext cx="386619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sUAS Sensing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885825" y="4276725"/>
            <a:ext cx="362016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video &amp; telemetry from small unmanned aircraft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4943475" y="3429000"/>
            <a:ext cx="4067175" cy="179070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943475" y="5210175"/>
            <a:ext cx="4067175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943475" y="3429000"/>
            <a:ext cx="4067175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943475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9001125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219700" y="3848100"/>
            <a:ext cx="386619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Compute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5219700" y="4276725"/>
            <a:ext cx="362016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On-device target detection and passive geolocation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9277350" y="3429000"/>
            <a:ext cx="4067175" cy="179070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9277350" y="5210175"/>
            <a:ext cx="4067175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9277350" y="3429000"/>
            <a:ext cx="4067175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9277350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13335000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9553575" y="3848100"/>
            <a:ext cx="386619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 Interface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9553575" y="4276725"/>
            <a:ext cx="362016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 interface for target designation on the COP</a:t>
            </a:r>
            <a:endParaRPr lang="en-US" sz="1650" dirty="0"/>
          </a:p>
        </p:txBody>
      </p:sp>
      <p:sp>
        <p:nvSpPr>
          <p:cNvPr id="27" name="Shape 25"/>
          <p:cNvSpPr/>
          <p:nvPr/>
        </p:nvSpPr>
        <p:spPr>
          <a:xfrm>
            <a:off x="13611225" y="3429000"/>
            <a:ext cx="4067175" cy="179070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13611225" y="5210175"/>
            <a:ext cx="4067175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13611225" y="3429000"/>
            <a:ext cx="4067175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13611225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17668875" y="3429000"/>
            <a:ext cx="9525" cy="17907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13887450" y="3848100"/>
            <a:ext cx="386619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Fires Network</a:t>
            </a:r>
            <a:endParaRPr lang="en-US" sz="1950" dirty="0"/>
          </a:p>
        </p:txBody>
      </p:sp>
      <p:sp>
        <p:nvSpPr>
          <p:cNvPr id="33" name="Text 31"/>
          <p:cNvSpPr/>
          <p:nvPr/>
        </p:nvSpPr>
        <p:spPr>
          <a:xfrm>
            <a:off x="13887450" y="4276725"/>
            <a:ext cx="362016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2692"/>
              </a:lnSpc>
              <a:buNone/>
            </a:pPr>
            <a:r>
              <a:rPr lang="en-US" sz="16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call-for-fire generation into AFATDS</a:t>
            </a:r>
            <a:endParaRPr lang="en-US" sz="1650" dirty="0"/>
          </a:p>
        </p:txBody>
      </p:sp>
      <p:sp>
        <p:nvSpPr>
          <p:cNvPr id="34" name="Text 32"/>
          <p:cNvSpPr/>
          <p:nvPr/>
        </p:nvSpPr>
        <p:spPr>
          <a:xfrm>
            <a:off x="609600" y="8459724"/>
            <a:ext cx="17580864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Ingests video from platforms such as the Skydio X10D and PDW C100 via UAS Tool. The Shrike Nano ATAK plugin runs AI-assisted threat recognition on the feed.</a:t>
            </a:r>
            <a:endParaRPr lang="en-US" sz="1950" dirty="0"/>
          </a:p>
        </p:txBody>
      </p:sp>
      <p:sp>
        <p:nvSpPr>
          <p:cNvPr id="35" name="Shape 33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37" name="Text 35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9997008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Closed-Loop Targeting Architecture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609600" y="1434084"/>
            <a:ext cx="2438400" cy="123825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52475" y="1691259"/>
            <a:ext cx="215265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sUAS Video &amp; Telemetry</a:t>
            </a:r>
            <a:endParaRPr lang="en-US" sz="1575" dirty="0"/>
          </a:p>
        </p:txBody>
      </p:sp>
      <p:sp>
        <p:nvSpPr>
          <p:cNvPr id="7" name="Text 5"/>
          <p:cNvSpPr/>
          <p:nvPr/>
        </p:nvSpPr>
        <p:spPr>
          <a:xfrm>
            <a:off x="686753" y="2224659"/>
            <a:ext cx="22840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Skydio X10D / PDW C100</a:t>
            </a:r>
            <a:endParaRPr lang="en-US" sz="1275" dirty="0"/>
          </a:p>
        </p:txBody>
      </p:sp>
      <p:sp>
        <p:nvSpPr>
          <p:cNvPr id="8" name="Text 6"/>
          <p:cNvSpPr/>
          <p:nvPr/>
        </p:nvSpPr>
        <p:spPr>
          <a:xfrm>
            <a:off x="3009900" y="1867472"/>
            <a:ext cx="5715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9" name="Shape 7"/>
          <p:cNvSpPr/>
          <p:nvPr/>
        </p:nvSpPr>
        <p:spPr>
          <a:xfrm>
            <a:off x="3543300" y="1453134"/>
            <a:ext cx="2438400" cy="120015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620453" y="1710309"/>
            <a:ext cx="228409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ATAK UAS Tool</a:t>
            </a:r>
            <a:endParaRPr lang="en-US" sz="1575" dirty="0"/>
          </a:p>
        </p:txBody>
      </p:sp>
      <p:sp>
        <p:nvSpPr>
          <p:cNvPr id="11" name="Text 9"/>
          <p:cNvSpPr/>
          <p:nvPr/>
        </p:nvSpPr>
        <p:spPr>
          <a:xfrm>
            <a:off x="3686175" y="2015109"/>
            <a:ext cx="215265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RTSP → image/metadata pairs</a:t>
            </a:r>
            <a:endParaRPr lang="en-US" sz="1275" dirty="0"/>
          </a:p>
        </p:txBody>
      </p:sp>
      <p:sp>
        <p:nvSpPr>
          <p:cNvPr id="12" name="Text 10"/>
          <p:cNvSpPr/>
          <p:nvPr/>
        </p:nvSpPr>
        <p:spPr>
          <a:xfrm>
            <a:off x="5943600" y="1867472"/>
            <a:ext cx="5715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3" name="Shape 11"/>
          <p:cNvSpPr/>
          <p:nvPr/>
        </p:nvSpPr>
        <p:spPr>
          <a:xfrm>
            <a:off x="6477000" y="1557909"/>
            <a:ext cx="2419350" cy="990600"/>
          </a:xfrm>
          <a:prstGeom prst="roundRect">
            <a:avLst>
              <a:gd name="adj" fmla="val 3846"/>
            </a:avLst>
          </a:prstGeom>
          <a:solidFill>
            <a:srgbClr val="151515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544628" y="1805559"/>
            <a:ext cx="228409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 Plugin</a:t>
            </a:r>
            <a:endParaRPr lang="en-US" sz="1575" dirty="0"/>
          </a:p>
        </p:txBody>
      </p:sp>
      <p:sp>
        <p:nvSpPr>
          <p:cNvPr id="15" name="Text 13"/>
          <p:cNvSpPr/>
          <p:nvPr/>
        </p:nvSpPr>
        <p:spPr>
          <a:xfrm>
            <a:off x="6544628" y="2110359"/>
            <a:ext cx="22840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CFCF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AiTR + passive geolocation</a:t>
            </a:r>
            <a:endParaRPr lang="en-US" sz="1275" dirty="0"/>
          </a:p>
        </p:txBody>
      </p:sp>
      <p:sp>
        <p:nvSpPr>
          <p:cNvPr id="16" name="Text 14"/>
          <p:cNvSpPr/>
          <p:nvPr/>
        </p:nvSpPr>
        <p:spPr>
          <a:xfrm>
            <a:off x="8858250" y="1867472"/>
            <a:ext cx="5715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7" name="Shape 15"/>
          <p:cNvSpPr/>
          <p:nvPr/>
        </p:nvSpPr>
        <p:spPr>
          <a:xfrm>
            <a:off x="9391650" y="1548384"/>
            <a:ext cx="2438400" cy="100965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68803" y="1805559"/>
            <a:ext cx="228409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ATAK COP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9468803" y="2110359"/>
            <a:ext cx="22840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 designates target</a:t>
            </a:r>
            <a:endParaRPr lang="en-US" sz="1275" dirty="0"/>
          </a:p>
        </p:txBody>
      </p:sp>
      <p:sp>
        <p:nvSpPr>
          <p:cNvPr id="20" name="Text 18"/>
          <p:cNvSpPr/>
          <p:nvPr/>
        </p:nvSpPr>
        <p:spPr>
          <a:xfrm>
            <a:off x="11791950" y="1867472"/>
            <a:ext cx="5715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1" name="Shape 19"/>
          <p:cNvSpPr/>
          <p:nvPr/>
        </p:nvSpPr>
        <p:spPr>
          <a:xfrm>
            <a:off x="12325350" y="1548384"/>
            <a:ext cx="2438400" cy="100965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2402503" y="1805559"/>
            <a:ext cx="228409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CFF (VMF)</a:t>
            </a:r>
            <a:endParaRPr lang="en-US" sz="1575" dirty="0"/>
          </a:p>
        </p:txBody>
      </p:sp>
      <p:sp>
        <p:nvSpPr>
          <p:cNvPr id="23" name="Text 21"/>
          <p:cNvSpPr/>
          <p:nvPr/>
        </p:nvSpPr>
        <p:spPr>
          <a:xfrm>
            <a:off x="12402503" y="2110359"/>
            <a:ext cx="22840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via TSM / MUOS</a:t>
            </a:r>
            <a:endParaRPr lang="en-US" sz="1275" dirty="0"/>
          </a:p>
        </p:txBody>
      </p:sp>
      <p:sp>
        <p:nvSpPr>
          <p:cNvPr id="24" name="Text 22"/>
          <p:cNvSpPr/>
          <p:nvPr/>
        </p:nvSpPr>
        <p:spPr>
          <a:xfrm>
            <a:off x="14725650" y="1867472"/>
            <a:ext cx="5715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5" name="Shape 23"/>
          <p:cNvSpPr/>
          <p:nvPr/>
        </p:nvSpPr>
        <p:spPr>
          <a:xfrm>
            <a:off x="15259050" y="1557909"/>
            <a:ext cx="2419350" cy="990600"/>
          </a:xfrm>
          <a:prstGeom prst="roundRect">
            <a:avLst>
              <a:gd name="adj" fmla="val 3846"/>
            </a:avLst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15326678" y="1805559"/>
            <a:ext cx="228409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AFATDS</a:t>
            </a:r>
            <a:endParaRPr lang="en-US" sz="1575" dirty="0"/>
          </a:p>
        </p:txBody>
      </p:sp>
      <p:sp>
        <p:nvSpPr>
          <p:cNvPr id="27" name="Text 25"/>
          <p:cNvSpPr/>
          <p:nvPr/>
        </p:nvSpPr>
        <p:spPr>
          <a:xfrm>
            <a:off x="15326678" y="2110359"/>
            <a:ext cx="22840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3A2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 mission generation</a:t>
            </a:r>
            <a:endParaRPr lang="en-US" sz="1275" dirty="0"/>
          </a:p>
        </p:txBody>
      </p:sp>
      <p:sp>
        <p:nvSpPr>
          <p:cNvPr id="28" name="Text 26"/>
          <p:cNvSpPr/>
          <p:nvPr/>
        </p:nvSpPr>
        <p:spPr>
          <a:xfrm>
            <a:off x="609600" y="2871216"/>
            <a:ext cx="17580864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architecture lets the forward observer move directly from aerial reconnaissance to fire mission generation minimizing manual entry and shortening detect-to-fire timelines.</a:t>
            </a:r>
            <a:endParaRPr lang="en-US" sz="2100" dirty="0"/>
          </a:p>
        </p:txBody>
      </p:sp>
      <p:sp>
        <p:nvSpPr>
          <p:cNvPr id="30" name="Shape 28"/>
          <p:cNvSpPr/>
          <p:nvPr/>
        </p:nvSpPr>
        <p:spPr>
          <a:xfrm>
            <a:off x="609600" y="9267063"/>
            <a:ext cx="17068800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609600" y="7943088"/>
            <a:ext cx="17068800" cy="9525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3" name="Shape 31"/>
          <p:cNvSpPr/>
          <p:nvPr/>
        </p:nvSpPr>
        <p:spPr>
          <a:xfrm>
            <a:off x="17668875" y="7943088"/>
            <a:ext cx="9525" cy="1333500"/>
          </a:xfrm>
          <a:prstGeom prst="rect">
            <a:avLst/>
          </a:prstGeom>
          <a:solidFill>
            <a:srgbClr val="DCDEE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5" name="Shape 33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37" name="Text 35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A8F2BF1-48A2-5935-0626-C9734B9D3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959" y="3588339"/>
            <a:ext cx="8411335" cy="56699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5790947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UAS Tool Integration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3357372"/>
            <a:ext cx="8677275" cy="1352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0606"/>
              </a:lnSpc>
              <a:buNone/>
            </a:pPr>
            <a:r>
              <a:rPr lang="en-US" sz="2175" b="1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UAS Tool </a:t>
            </a:r>
            <a:r>
              <a:rPr lang="en-US" sz="217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provides ground control of multiple aircraft platforms. It demultiplexes RTSP video into image–metadata pairs using native ATAK functionality.</a:t>
            </a:r>
            <a:endParaRPr lang="en-US" sz="2175" dirty="0"/>
          </a:p>
        </p:txBody>
      </p:sp>
      <p:sp>
        <p:nvSpPr>
          <p:cNvPr id="6" name="Text 4"/>
          <p:cNvSpPr/>
          <p:nvPr/>
        </p:nvSpPr>
        <p:spPr>
          <a:xfrm>
            <a:off x="609600" y="4881372"/>
            <a:ext cx="8677275" cy="1352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0606"/>
              </a:lnSpc>
              <a:buNone/>
            </a:pPr>
            <a:r>
              <a:rPr lang="en-US" sz="2175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handling new-airframe integration, UAS Tool gives Shrike a platform-agnostic feed to ingest. Shrike picks up pairs from a last-in, first-out (LIFO) queue so the most recent image is always processed.</a:t>
            </a:r>
            <a:endParaRPr lang="en-US" sz="2175" dirty="0"/>
          </a:p>
        </p:txBody>
      </p:sp>
      <p:sp>
        <p:nvSpPr>
          <p:cNvPr id="7" name="Shape 5"/>
          <p:cNvSpPr/>
          <p:nvPr/>
        </p:nvSpPr>
        <p:spPr>
          <a:xfrm>
            <a:off x="9582150" y="3357372"/>
            <a:ext cx="8096250" cy="2838450"/>
          </a:xfrm>
          <a:prstGeom prst="roundRect">
            <a:avLst>
              <a:gd name="adj" fmla="val 1342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010775" y="3747897"/>
            <a:ext cx="744689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 WORKFLOW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010775" y="4205097"/>
            <a:ext cx="21401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0320040" y="4205097"/>
            <a:ext cx="5450756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Fly aircraft via UAS Tool plugin to area of interest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010775" y="4690872"/>
            <a:ext cx="21401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0320040" y="4690872"/>
            <a:ext cx="5884917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to Shrike plugin to identify and nominate targets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10775" y="5176647"/>
            <a:ext cx="21401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0320040" y="5176647"/>
            <a:ext cx="7137627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UAS Tool keeps running in background; aircraft stays under operator control via ground-control case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7138943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Aided Threat Recognition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998220"/>
            <a:ext cx="17580864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765"/>
              </a:lnSpc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AiTR assists operators in identifying potential targets from sUAS video, cutting cognitive load and reaction time. Operators could use it as a cueing aid, not the sole basis for nomination.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609600" y="2028445"/>
            <a:ext cx="7858125" cy="1994916"/>
          </a:xfrm>
          <a:prstGeom prst="roundRect">
            <a:avLst>
              <a:gd name="adj" fmla="val 1674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19175" y="2399919"/>
            <a:ext cx="90106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INFERENCE RUNS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19176" y="2672715"/>
            <a:ext cx="7239000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operator's end-user device (EUD), using onboard GPU or NPU. Inference is typically the largest contributor to overall system cycle time.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667750" y="2028444"/>
            <a:ext cx="9010650" cy="1994916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077325" y="2399919"/>
            <a:ext cx="90106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FIDELITY vs. CYCLE TIME TRADEOFF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077325" y="2672715"/>
            <a:ext cx="8437245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Higher-fidelity models detect more true positives; lower-fidelity models run faster and see more frames per unit time.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09600" y="8459724"/>
            <a:ext cx="17580864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806"/>
              </a:lnSpc>
              <a:buNone/>
            </a:pPr>
            <a:r>
              <a:rPr lang="en-US" sz="1950" dirty="0">
                <a:solidFill>
                  <a:srgbClr val="5358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On-device AI inference continues to improve, but long-lived fielded mobile hardware creates heterogeneity, and low-bit quantization needs pipelines/data not always available in the field.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D60294-D9F9-AFC8-3930-8A171E8F1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552" y="4230053"/>
            <a:ext cx="9010650" cy="41569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8465984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Tracking &amp; Geolocation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609600" y="2095500"/>
            <a:ext cx="8258175" cy="3714750"/>
          </a:xfrm>
          <a:prstGeom prst="roundRect">
            <a:avLst>
              <a:gd name="adj" fmla="val 1028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8225" y="2486025"/>
            <a:ext cx="9220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TRACKING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38225" y="2952750"/>
            <a:ext cx="7627785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30645"/>
              </a:lnSpc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Detections are reported as Cursor on Target (CoT) messages. Associating new detections with prior tracks guards against saturating the COP.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38225" y="4276725"/>
            <a:ext cx="7627785" cy="1533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Camera compensation and quadratic scaling with detection count make tracking a major cycle-time driver; Shrike offers multiple algorithms for tracking.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9075584" y="2095500"/>
            <a:ext cx="8602816" cy="3705225"/>
          </a:xfrm>
          <a:prstGeom prst="roundRect">
            <a:avLst>
              <a:gd name="adj" fmla="val 1028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296399" y="2486026"/>
            <a:ext cx="879157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GEOLOCATION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296399" y="2952750"/>
            <a:ext cx="8204836" cy="10906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Passive single-camera geolocation updates position each frame, tuned for area-effect weapons with commodity sensors, trading initial accuracy for algorithmic efficiency.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9296399" y="4267200"/>
            <a:ext cx="8204836" cy="118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645"/>
              </a:lnSpc>
              <a:buNone/>
            </a:pPr>
            <a:r>
              <a:rPr lang="en-US" sz="200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Benchmarked against observer visual estimates. Subsequent relative corrections are prioritized for accuracy; OEM implementation of position/attitude standards is occasionally uneven.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45000">
                <a:srgbClr val="FFFFFF">
                  <a:alpha val="100000"/>
                </a:srgbClr>
              </a:gs>
              <a:gs pos="100000">
                <a:srgbClr val="DCDEE0">
                  <a:alpha val="10000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409265" y="457200"/>
            <a:ext cx="469604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kern="0" spc="225" dirty="0">
                <a:solidFill>
                  <a:srgbClr val="E78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ARTIFICIAL INTELLIGENCE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09600" y="419100"/>
            <a:ext cx="7466692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4769"/>
              </a:lnSpc>
              <a:buNone/>
            </a:pPr>
            <a:r>
              <a:rPr lang="en-US" sz="42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Evaluation with 3/101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09600" y="2190750"/>
            <a:ext cx="8829675" cy="186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176"/>
              </a:lnSpc>
              <a:buNone/>
            </a:pPr>
            <a:r>
              <a:rPr lang="en-US" sz="2250" dirty="0">
                <a:solidFill>
                  <a:srgbClr val="2A2A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Shrike Nano was integrated and tested within a Brigade Combat Team from the 101st Airborne Division (Air Assault) during training events at Fort Campbell, Kentucky.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9867900" y="2190750"/>
            <a:ext cx="7810500" cy="116205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201275" y="24669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201275" y="28098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3rd BCT, 101st Airborne Division (Air Assault)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867900" y="3562350"/>
            <a:ext cx="7810500" cy="116205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201275" y="38385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201275" y="41814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 Campbell, Kentucky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867900" y="4933950"/>
            <a:ext cx="7810500" cy="116205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201275" y="52101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201275" y="55530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exercises + CALFEX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867900" y="6305550"/>
            <a:ext cx="7810500" cy="116205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9525">
            <a:solidFill>
              <a:srgbClr val="DCDE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0201275" y="65817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515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201275" y="6924675"/>
            <a:ext cx="785812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Reconnaissance flights with the PDW C100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0" y="9372600"/>
            <a:ext cx="18288000" cy="914400"/>
          </a:xfrm>
          <a:prstGeom prst="rect">
            <a:avLst/>
          </a:prstGeom>
          <a:gradFill rotWithShape="1">
            <a:gsLst>
              <a:gs pos="0">
                <a:srgbClr val="141416">
                  <a:alpha val="0"/>
                </a:srgbClr>
              </a:gs>
              <a:gs pos="60000">
                <a:srgbClr val="141416">
                  <a:alpha val="94000"/>
                </a:srgbClr>
              </a:gs>
              <a:gs pos="100000">
                <a:srgbClr val="141416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09600" y="9682163"/>
            <a:ext cx="113808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GVSETS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1823889" y="9777413"/>
            <a:ext cx="800955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kern="0" spc="150" dirty="0">
                <a:solidFill>
                  <a:srgbClr val="C7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VEHICLE SYSTEMS ENGINEERING &amp; TECHNOLOGY SYMPOSIUM | 2026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5874752" y="9744075"/>
            <a:ext cx="198401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75" dirty="0">
                <a:solidFill>
                  <a:srgbClr val="F0F0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NDIA </a:t>
            </a:r>
            <a:r>
              <a:rPr lang="en-US" sz="1200" kern="0" spc="75" dirty="0">
                <a:solidFill>
                  <a:srgbClr val="AEB0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Michigan Chapter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0" y="10210800"/>
            <a:ext cx="18288000" cy="76200"/>
          </a:xfrm>
          <a:prstGeom prst="rect">
            <a:avLst/>
          </a:prstGeom>
          <a:solidFill>
            <a:srgbClr val="E78D00"/>
          </a:solidFill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C0A50F-0A0A-4B31-AAE4-749BFBFABEF1}"/>
</file>

<file path=customXml/itemProps2.xml><?xml version="1.0" encoding="utf-8"?>
<ds:datastoreItem xmlns:ds="http://schemas.openxmlformats.org/officeDocument/2006/customXml" ds:itemID="{A3591A5D-EC41-452F-BD2A-A5617597937C}"/>
</file>

<file path=customXml/itemProps3.xml><?xml version="1.0" encoding="utf-8"?>
<ds:datastoreItem xmlns:ds="http://schemas.openxmlformats.org/officeDocument/2006/customXml" ds:itemID="{FD7004AA-ED9D-42FA-9F8D-797681F2E7E1}"/>
</file>

<file path=docMetadata/LabelInfo.xml><?xml version="1.0" encoding="utf-8"?>
<clbl:labelList xmlns:clbl="http://schemas.microsoft.com/office/2020/mipLabelMetadata">
  <clbl:label id="{3de9faa6-9fe1-49b3-9a08-227a296b54a6}" enabled="1" method="Privileged" siteId="{66d73691-ea97-48b1-95d5-e94f0a46b87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1595</Words>
  <Application>Microsoft Macintosh PowerPoint</Application>
  <PresentationFormat>Custom</PresentationFormat>
  <Paragraphs>207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Tozzi, Greg [USA]</cp:lastModifiedBy>
  <cp:revision>4</cp:revision>
  <dcterms:created xsi:type="dcterms:W3CDTF">2026-07-17T13:25:25Z</dcterms:created>
  <dcterms:modified xsi:type="dcterms:W3CDTF">2026-08-10T13:10:21Z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